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</p:sldIdLst>
  <p:sldSz cy="5143500" cx="9144000"/>
  <p:notesSz cx="6858000" cy="9144000"/>
  <p:embeddedFontLst>
    <p:embeddedFont>
      <p:font typeface="Nunito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3EC79B6-8EBE-441C-826E-BD3E3BFC8C7B}">
  <a:tblStyle styleId="{73EC79B6-8EBE-441C-826E-BD3E3BFC8C7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Nunito-italic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21" Type="http://schemas.openxmlformats.org/officeDocument/2006/relationships/font" Target="fonts/Nunito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font" Target="fonts/Nunito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Nunito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1a153d9475c_0_17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1a153d9475c_0_17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a153d9475c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Google Shape;190;g1a153d9475c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a153d9475c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a153d9475c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a153d9475c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a153d9475c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a153d9475c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a153d9475c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1a153d9475c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1a153d9475c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a153d9475c_0_15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a153d9475c_0_1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1a153d9475c_0_1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1a153d9475c_0_1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1a153d9475c_0_1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1a153d9475c_0_1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1a153d9475c_0_1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1a153d9475c_0_1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6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fmla="val 153193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Google Shape;34;p2"/>
          <p:cNvSpPr txBox="1"/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35" name="Google Shape;35;p2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6" name="Google Shape;36;p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" name="Google Shape;119;p11"/>
          <p:cNvSpPr txBox="1"/>
          <p:nvPr>
            <p:ph hasCustomPrompt="1" type="title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/>
          <p:nvPr>
            <p:ph idx="1" type="body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1" name="Google Shape;121;p1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3"/>
        </a:solidFill>
      </p:bgPr>
    </p:bg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dk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7" name="Google Shape;47;p3"/>
          <p:cNvSpPr txBox="1"/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8" name="Google Shape;48;p3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bg>
      <p:bgPr>
        <a:solidFill>
          <a:schemeClr val="dk2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p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4" name="Google Shape;54;p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4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bg>
      <p:bgPr>
        <a:solidFill>
          <a:schemeClr val="dk2"/>
        </a:solidFill>
      </p:bgPr>
    </p:bg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1" name="Google Shape;61;p5"/>
          <p:cNvSpPr txBox="1"/>
          <p:nvPr>
            <p:ph idx="1" type="body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2" name="Google Shape;62;p5"/>
          <p:cNvSpPr txBox="1"/>
          <p:nvPr>
            <p:ph idx="2" type="body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3" name="Google Shape;63;p5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bg>
      <p:bgPr>
        <a:solidFill>
          <a:schemeClr val="dk2"/>
        </a:solidFill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6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bg>
      <p:bgPr>
        <a:solidFill>
          <a:schemeClr val="accent3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7"/>
          <p:cNvSpPr txBox="1"/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75" name="Google Shape;75;p7"/>
          <p:cNvSpPr txBox="1"/>
          <p:nvPr>
            <p:ph idx="1" type="body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76" name="Google Shape;76;p7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1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fmla="val 153193" name="adj"/>
              </a:avLst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fmla="val 158024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3" name="Google Shape;93;p8"/>
          <p:cNvSpPr txBox="1"/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/>
        </p:txBody>
      </p:sp>
      <p:sp>
        <p:nvSpPr>
          <p:cNvPr id="94" name="Google Shape;94;p8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2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9"/>
          <p:cNvSpPr txBox="1"/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100" name="Google Shape;100;p9"/>
          <p:cNvSpPr txBox="1"/>
          <p:nvPr>
            <p:ph idx="1" type="subTitle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01" name="Google Shape;101;p9"/>
          <p:cNvSpPr txBox="1"/>
          <p:nvPr>
            <p:ph idx="2" type="body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02" name="Google Shape;102;p9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bg>
      <p:bgPr>
        <a:solidFill>
          <a:schemeClr val="accent1"/>
        </a:solidFill>
      </p:bgPr>
    </p:bg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rotWithShape="0" algn="ctr" sy="101000">
              <a:srgbClr val="000000">
                <a:alpha val="4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0"/>
          <p:cNvSpPr txBox="1"/>
          <p:nvPr>
            <p:ph idx="1" type="body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8" name="Google Shape;108;p10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hift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hyperlink" Target="https://docs.google.com/document/d/16KZMC_5aFFB7uWC_6O8XCAEFx6Sj7Z_tCnt6gpcGtDs/edit?usp=sharing" TargetMode="External"/><Relationship Id="rId5" Type="http://schemas.openxmlformats.org/officeDocument/2006/relationships/hyperlink" Target="https://docs.google.com/document/d/1A3PQhV-Zx1qbjnCFABmxOmqSElWn5hFabinb01u7FFI/edit?usp=sharing" TargetMode="External"/><Relationship Id="rId6" Type="http://schemas.openxmlformats.org/officeDocument/2006/relationships/hyperlink" Target="https://docs.google.com/document/d/1cEbeE8DUUardT9A0TAsEey3dft4L_C2UJ9XTMrzOZXM/edit?usp=sharing" TargetMode="External"/><Relationship Id="rId7" Type="http://schemas.openxmlformats.org/officeDocument/2006/relationships/hyperlink" Target="https://docs.google.com/document/d/10PxCwM_PJ4qNX7DztzZFXYX8Ob0ulVi0l_LqKTqp_8Y/edit?usp=sharing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tinkercad.com/learn/circuits" TargetMode="External"/><Relationship Id="rId4" Type="http://schemas.openxmlformats.org/officeDocument/2006/relationships/hyperlink" Target="https://www.arduino.cc/en/software" TargetMode="External"/><Relationship Id="rId5" Type="http://schemas.openxmlformats.org/officeDocument/2006/relationships/hyperlink" Target="https://docs.arduino.cc/arduino-cloud/getting-started/getting-started-web-editor" TargetMode="External"/><Relationship Id="rId6" Type="http://schemas.openxmlformats.org/officeDocument/2006/relationships/hyperlink" Target="https://docs.arduino.cc/arduino-cloud/getting-started/getting-started-web-editor" TargetMode="External"/><Relationship Id="rId7" Type="http://schemas.openxmlformats.org/officeDocument/2006/relationships/hyperlink" Target="https://support.arduino.cc/hc/en-us/articles/360016495639-Use-Arduino-with-Chromebook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bit.ly/3GE2kbN" TargetMode="External"/><Relationship Id="rId4" Type="http://schemas.openxmlformats.org/officeDocument/2006/relationships/hyperlink" Target="https://sites.google.com/burnside.school.nz/bhs-digital-technologies/resources/skills/electronics/electronicconcepts/electronic-systems" TargetMode="External"/><Relationship Id="rId5" Type="http://schemas.openxmlformats.org/officeDocument/2006/relationships/hyperlink" Target="https://www.arduino.cc/" TargetMode="External"/><Relationship Id="rId6" Type="http://schemas.openxmlformats.org/officeDocument/2006/relationships/hyperlink" Target="https://www.arduino.cc/reference/en/?_gl=1*pwpjbl*_ga*MTE4Mjk3ODYxLjE2NTYyOTEyNzU.*_ga_NEXN8H46L5*MTY2OTQxNTQ1NS4yMS4xLjE2Njk0MTU1ODYuMC4wLjA.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/>
          <p:nvPr>
            <p:ph type="ctrTitle"/>
          </p:nvPr>
        </p:nvSpPr>
        <p:spPr>
          <a:xfrm>
            <a:off x="675575" y="1822825"/>
            <a:ext cx="7692300" cy="144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200"/>
              <a:t>Arduino in Classrooms</a:t>
            </a:r>
            <a:endParaRPr sz="4200"/>
          </a:p>
        </p:txBody>
      </p:sp>
      <p:sp>
        <p:nvSpPr>
          <p:cNvPr id="129" name="Google Shape;129;p13"/>
          <p:cNvSpPr txBox="1"/>
          <p:nvPr>
            <p:ph idx="1" type="subTitle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/>
              <a:t>Katana Dunn, Burnside High School</a:t>
            </a:r>
            <a:endParaRPr sz="20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2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Assessments  and Arduino</a:t>
            </a:r>
            <a:endParaRPr/>
          </a:p>
        </p:txBody>
      </p:sp>
      <p:sp>
        <p:nvSpPr>
          <p:cNvPr id="187" name="Google Shape;187;p22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Electronics/programming/mechanical, housing etc.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Own code vs libraries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NCEA Level 1 vs Level 2 vs Level 3 - Electronics Outcome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External Level 2 and 3: Be aware of “digital outcome”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Expectations at Y9 and Y10 (The Burnside Program)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Programming Standard and Arduino</a:t>
            </a:r>
            <a:endParaRPr sz="1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3"/>
          <p:cNvSpPr txBox="1"/>
          <p:nvPr>
            <p:ph type="title"/>
          </p:nvPr>
        </p:nvSpPr>
        <p:spPr>
          <a:xfrm>
            <a:off x="819150" y="66465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Electronics Outcome (Internal)</a:t>
            </a:r>
            <a:endParaRPr/>
          </a:p>
        </p:txBody>
      </p:sp>
      <p:graphicFrame>
        <p:nvGraphicFramePr>
          <p:cNvPr id="193" name="Google Shape;193;p23"/>
          <p:cNvGraphicFramePr/>
          <p:nvPr/>
        </p:nvGraphicFramePr>
        <p:xfrm>
          <a:off x="819150" y="1312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{73EC79B6-8EBE-441C-826E-BD3E3BFC8C7B}</a:tableStyleId>
              </a:tblPr>
              <a:tblGrid>
                <a:gridCol w="1445700"/>
                <a:gridCol w="2643325"/>
                <a:gridCol w="3149975"/>
              </a:tblGrid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800"/>
                        <a:t>Level 1</a:t>
                      </a:r>
                      <a:endParaRPr b="1"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800"/>
                        <a:t>Level 2</a:t>
                      </a:r>
                      <a:endParaRPr b="1" sz="1800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1800"/>
                        <a:t>Level 3</a:t>
                      </a:r>
                      <a:endParaRPr b="1" sz="1800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Appropriate  techniques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Advance techniques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/>
                        <a:t>Complex techniques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-178899" lvl="0" marL="17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-GB"/>
                        <a:t>Ohm’s Law</a:t>
                      </a:r>
                      <a:endParaRPr/>
                    </a:p>
                    <a:p>
                      <a:pPr indent="-178899" lvl="0" marL="17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-GB"/>
                        <a:t>Hardware and software</a:t>
                      </a:r>
                      <a:endParaRPr/>
                    </a:p>
                    <a:p>
                      <a:pPr indent="-178899" lvl="0" marL="17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-GB"/>
                        <a:t>Modify existing code</a:t>
                      </a:r>
                      <a:endParaRPr/>
                    </a:p>
                    <a:p>
                      <a:pPr indent="-178899" lvl="0" marL="17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-GB"/>
                        <a:t>Soldering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178899" lvl="0" marL="17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-GB"/>
                        <a:t>U</a:t>
                      </a:r>
                      <a:r>
                        <a:rPr lang="en-GB"/>
                        <a:t>sing embedded software </a:t>
                      </a:r>
                      <a:endParaRPr/>
                    </a:p>
                    <a:p>
                      <a:pPr indent="-178899" lvl="0" marL="17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-GB"/>
                        <a:t>Subsystem level design </a:t>
                      </a:r>
                      <a:endParaRPr/>
                    </a:p>
                    <a:p>
                      <a:pPr indent="-178899" lvl="0" marL="17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-GB"/>
                        <a:t>Remote control</a:t>
                      </a:r>
                      <a:endParaRPr/>
                    </a:p>
                    <a:p>
                      <a:pPr indent="-178899" lvl="0" marL="17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-GB"/>
                        <a:t>Advanced printed circuit board (PCB) development </a:t>
                      </a:r>
                      <a:endParaRPr/>
                    </a:p>
                    <a:p>
                      <a:pPr indent="-178899" lvl="0" marL="17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-GB"/>
                        <a:t>Data storage (EEPROM)</a:t>
                      </a:r>
                      <a:endParaRPr/>
                    </a:p>
                    <a:p>
                      <a:pPr indent="-178899" lvl="0" marL="17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-GB"/>
                        <a:t>Analogue to digital conversion (ADC).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-178899" lvl="0" marL="17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-GB"/>
                        <a:t>I</a:t>
                      </a:r>
                      <a:r>
                        <a:rPr lang="en-GB"/>
                        <a:t>mplementing communication protocols e.g. i2C, serial communications</a:t>
                      </a:r>
                      <a:endParaRPr/>
                    </a:p>
                    <a:p>
                      <a:pPr indent="-178899" lvl="0" marL="17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-GB"/>
                        <a:t>Wireless transfer of information</a:t>
                      </a:r>
                      <a:endParaRPr/>
                    </a:p>
                    <a:p>
                      <a:pPr indent="-178899" lvl="0" marL="17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-GB"/>
                        <a:t>Feedback control</a:t>
                      </a:r>
                      <a:endParaRPr/>
                    </a:p>
                    <a:p>
                      <a:pPr indent="-178899" lvl="0" marL="17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-GB"/>
                        <a:t>Implementing software flags and interrupts</a:t>
                      </a:r>
                      <a:endParaRPr/>
                    </a:p>
                    <a:p>
                      <a:pPr indent="-178899" lvl="0" marL="179999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400"/>
                        <a:buChar char="●"/>
                      </a:pPr>
                      <a:r>
                        <a:rPr lang="en-GB"/>
                        <a:t>CAD design, 3D printing, CNC, PCB making, filtering, noise and EMI suppression.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Who am I?</a:t>
            </a:r>
            <a:endParaRPr/>
          </a:p>
        </p:txBody>
      </p:sp>
      <p:sp>
        <p:nvSpPr>
          <p:cNvPr id="135" name="Google Shape;135;p14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Electronics Engineer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Robotics - Robocup, Vex Robotics, Arduino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Electronics at Burnside High School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Playing with electronics, programming, computer, robotics, 3D printer, laser cutters etc ( until I get bored) - assessment can take the fun out of it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Motorcycling, Gamer, Nature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5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What is Arduino?</a:t>
            </a:r>
            <a:endParaRPr/>
          </a:p>
        </p:txBody>
      </p:sp>
      <p:sp>
        <p:nvSpPr>
          <p:cNvPr id="141" name="Google Shape;141;p15"/>
          <p:cNvSpPr txBox="1"/>
          <p:nvPr>
            <p:ph idx="1" type="body"/>
          </p:nvPr>
        </p:nvSpPr>
        <p:spPr>
          <a:xfrm>
            <a:off x="819150" y="1720675"/>
            <a:ext cx="3547200" cy="271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Open-source prototyping platform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Types of Arduino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Arduino Interface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Arduino Programming Environment</a:t>
            </a:r>
            <a:endParaRPr sz="1800"/>
          </a:p>
        </p:txBody>
      </p:sp>
      <p:pic>
        <p:nvPicPr>
          <p:cNvPr id="142" name="Google Shape;14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91000" y="1400225"/>
            <a:ext cx="4133861" cy="3038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6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Open-source prototyping platform</a:t>
            </a:r>
            <a:endParaRPr/>
          </a:p>
        </p:txBody>
      </p:sp>
      <p:sp>
        <p:nvSpPr>
          <p:cNvPr id="148" name="Google Shape;148;p16"/>
          <p:cNvSpPr txBox="1"/>
          <p:nvPr>
            <p:ph idx="1" type="body"/>
          </p:nvPr>
        </p:nvSpPr>
        <p:spPr>
          <a:xfrm>
            <a:off x="819150" y="1800200"/>
            <a:ext cx="4675800" cy="295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Can be cloned within rules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Easy to use software and hardware where the complexities of integrating/controlling hardware has been taking care of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Instead of </a:t>
            </a:r>
            <a:r>
              <a:rPr lang="en-GB" sz="1800"/>
              <a:t>worrying</a:t>
            </a:r>
            <a:r>
              <a:rPr lang="en-GB" sz="1800"/>
              <a:t> about low-level design (hardware and software) we can focus on a task.</a:t>
            </a:r>
            <a:endParaRPr sz="1800"/>
          </a:p>
        </p:txBody>
      </p:sp>
      <p:pic>
        <p:nvPicPr>
          <p:cNvPr id="149" name="Google Shape;14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72550" y="2435575"/>
            <a:ext cx="3200575" cy="240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7"/>
          <p:cNvSpPr txBox="1"/>
          <p:nvPr>
            <p:ph type="title"/>
          </p:nvPr>
        </p:nvSpPr>
        <p:spPr>
          <a:xfrm>
            <a:off x="819150" y="605075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Types of Arduino</a:t>
            </a:r>
            <a:endParaRPr/>
          </a:p>
        </p:txBody>
      </p:sp>
      <p:sp>
        <p:nvSpPr>
          <p:cNvPr id="155" name="Google Shape;155;p17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/>
              <a:t>Mostly use:</a:t>
            </a:r>
            <a:endParaRPr sz="1800"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Uno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Mega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Nano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ESP8266</a:t>
            </a:r>
            <a:br>
              <a:rPr lang="en-GB" sz="1800"/>
            </a:br>
            <a:r>
              <a:rPr lang="en-GB" sz="1800"/>
              <a:t>(same software)</a:t>
            </a:r>
            <a:endParaRPr sz="1800"/>
          </a:p>
        </p:txBody>
      </p:sp>
      <p:pic>
        <p:nvPicPr>
          <p:cNvPr id="156" name="Google Shape;15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31350" y="1202625"/>
            <a:ext cx="5597826" cy="373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8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Arduino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Interface</a:t>
            </a:r>
            <a:endParaRPr/>
          </a:p>
        </p:txBody>
      </p:sp>
      <p:pic>
        <p:nvPicPr>
          <p:cNvPr id="162" name="Google Shape;16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26347" y="1052500"/>
            <a:ext cx="5266851" cy="3871275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18"/>
          <p:cNvSpPr txBox="1"/>
          <p:nvPr/>
        </p:nvSpPr>
        <p:spPr>
          <a:xfrm>
            <a:off x="906600" y="1979700"/>
            <a:ext cx="2904900" cy="156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Power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Programming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Digital </a:t>
            </a:r>
            <a:r>
              <a:rPr lang="en-GB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Input</a:t>
            </a: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/</a:t>
            </a:r>
            <a:r>
              <a:rPr lang="en-GB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Outputs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Analog I</a:t>
            </a:r>
            <a:r>
              <a:rPr lang="en-GB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nput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GB" sz="1800">
                <a:latin typeface="Calibri"/>
                <a:ea typeface="Calibri"/>
                <a:cs typeface="Calibri"/>
                <a:sym typeface="Calibri"/>
              </a:rPr>
              <a:t>Analog </a:t>
            </a:r>
            <a:r>
              <a:rPr lang="en-GB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Output (PWM)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9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Arduino Programming Environment</a:t>
            </a:r>
            <a:endParaRPr/>
          </a:p>
        </p:txBody>
      </p:sp>
      <p:sp>
        <p:nvSpPr>
          <p:cNvPr id="169" name="Google Shape;169;p19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-GB" sz="18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Tinkercad Circuits </a:t>
            </a: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are really handy to use as it has a simulation environment. Also PictoBlox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-GB" sz="18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Arduino IDE</a:t>
            </a: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locally installed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-GB" sz="18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Arduino Web Edito</a:t>
            </a:r>
            <a:r>
              <a:rPr lang="en-GB" sz="18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r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-GB" sz="18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Use Arduino with Chromebooks </a:t>
            </a:r>
            <a:endParaRPr sz="2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0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References and Resources</a:t>
            </a:r>
            <a:endParaRPr/>
          </a:p>
        </p:txBody>
      </p:sp>
      <p:sp>
        <p:nvSpPr>
          <p:cNvPr id="175" name="Google Shape;175;p20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Link to this resource folde</a:t>
            </a:r>
            <a:r>
              <a:rPr lang="en-GB" sz="2000"/>
              <a:t>r - </a:t>
            </a:r>
            <a:r>
              <a:rPr lang="en-GB" sz="1800" u="sng">
                <a:solidFill>
                  <a:srgbClr val="1155CC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http://bit.ly/3GE2kbN</a:t>
            </a: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Burnside High School Digital Technologies website - </a:t>
            </a:r>
            <a:r>
              <a:rPr lang="en-GB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Arduino </a:t>
            </a: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.There are other resources you can explore as well.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-GB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Arduino</a:t>
            </a:r>
            <a:r>
              <a:rPr lang="en-GB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- Lots of resources from the main site. Especially the </a:t>
            </a:r>
            <a:r>
              <a:rPr lang="en-GB" sz="18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6"/>
              </a:rPr>
              <a:t>language reference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1"/>
          <p:cNvSpPr txBox="1"/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Getting to know the Arduino</a:t>
            </a:r>
            <a:endParaRPr/>
          </a:p>
        </p:txBody>
      </p:sp>
      <p:sp>
        <p:nvSpPr>
          <p:cNvPr id="181" name="Google Shape;181;p21"/>
          <p:cNvSpPr txBox="1"/>
          <p:nvPr>
            <p:ph idx="1" type="body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Jumping in versus teaching the theory behind it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Using Components vs System Boards/Shields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Using Simulation to explain Software and Hardware</a:t>
            </a:r>
            <a:r>
              <a:rPr lang="en-GB" sz="1800"/>
              <a:t> Concepts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/>
              <a:t>Digital Input and Output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-GB" sz="1800"/>
              <a:t>Analog Input and Output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GB" sz="1800"/>
              <a:t>Adding LEDs, switches, </a:t>
            </a:r>
            <a:r>
              <a:rPr lang="en-GB" sz="1800"/>
              <a:t>potentiometers, motors</a:t>
            </a:r>
            <a:r>
              <a:rPr lang="en-GB" sz="1800"/>
              <a:t> 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