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57" r:id="rId5"/>
    <p:sldId id="259" r:id="rId6"/>
    <p:sldId id="258" r:id="rId7"/>
    <p:sldId id="260" r:id="rId8"/>
    <p:sldId id="262" r:id="rId9"/>
    <p:sldId id="261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398DE-889D-C327-4C06-DD2F35A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1DD79-382E-751B-47EF-431829D78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7BAE2-B449-1FCD-1902-3A2C93ED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B75F-EF38-4A87-90AC-ED9343720402}" type="datetimeFigureOut">
              <a:rPr lang="en-NZ" smtClean="0"/>
              <a:t>25/11/2022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D11AE-F938-0F84-7D9F-F382C9FB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29FBC-BFD4-4432-B03C-975E6DC8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AED-D7B7-4901-9532-9C5E03087C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773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6BBDA-19AC-EEED-32AD-AB3B0344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C63E3-E522-EE67-E9C0-5B7FC4BC4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13487-5D42-414C-5906-9584EA39D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B75F-EF38-4A87-90AC-ED9343720402}" type="datetimeFigureOut">
              <a:rPr lang="en-NZ" smtClean="0"/>
              <a:t>25/11/2022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F3B5A-C76F-386D-F1DE-61D82EE26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79613-299D-9A4C-8181-7E12ED9E4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AED-D7B7-4901-9532-9C5E03087C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37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355670-24E1-CC4D-7A01-E36D931951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9844EE-CFD5-69A0-BF38-15662B45F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C9C1E-0C6A-E34C-A51D-BB84842D2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B75F-EF38-4A87-90AC-ED9343720402}" type="datetimeFigureOut">
              <a:rPr lang="en-NZ" smtClean="0"/>
              <a:t>25/11/2022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D7935-8A21-95C1-9BAE-EA7B2FEA1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68C05-00A6-A3B7-E1DC-16E9FB309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AED-D7B7-4901-9532-9C5E03087C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2334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76F60-F5BD-97E2-05CF-A665907C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0A84A-A757-4A51-1805-5F77A90A7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850C2-B611-5672-38F5-6AFE9B28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B75F-EF38-4A87-90AC-ED9343720402}" type="datetimeFigureOut">
              <a:rPr lang="en-NZ" smtClean="0"/>
              <a:t>25/11/2022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6F144-F0A8-CD59-3599-133AE80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D7631-5173-1715-D3C8-BF128739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AED-D7B7-4901-9532-9C5E03087C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70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A9C68-053B-F11F-7E50-6EB8D7DD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9C812-ED7A-1DC8-EF6E-A5D7BCBAD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64C5F-2E0E-B815-EA17-4B0AAD12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B75F-EF38-4A87-90AC-ED9343720402}" type="datetimeFigureOut">
              <a:rPr lang="en-NZ" smtClean="0"/>
              <a:t>25/11/2022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8CFC2-3EDC-E1D5-4487-D8C6508A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DF7E5-D377-458E-BFEC-008C69A9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AED-D7B7-4901-9532-9C5E03087C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856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AF21D-FEF8-18E3-AA9B-F313C7AE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F6F4D-C622-89EA-FAFA-AA7653E1A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524AD-A483-0D83-B0A2-96D35E05A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D9F19-21DF-0635-0412-0E93045C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B75F-EF38-4A87-90AC-ED9343720402}" type="datetimeFigureOut">
              <a:rPr lang="en-NZ" smtClean="0"/>
              <a:t>25/11/2022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F7293-78B2-C55D-34D0-2D42E2AD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EB8B0-B74E-7312-E457-E8518F512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AED-D7B7-4901-9532-9C5E03087C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991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9271B-C464-925A-AD97-E08FB4F6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5B7A6-D2D7-3203-72B4-8A9291906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4F729-4D4B-23A9-00FD-329647A86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A73B91-3FC9-6068-C983-ED9E3920C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63602-2B69-2653-81A3-8BEBAF7CF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6307F8-5E2B-7EB3-1C72-31599E6D0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B75F-EF38-4A87-90AC-ED9343720402}" type="datetimeFigureOut">
              <a:rPr lang="en-NZ" smtClean="0"/>
              <a:t>25/11/2022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BDDE93-0FD3-F6E8-448F-D03EFB0F1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E2B01C-7FAD-B87A-179C-AF6E8027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AED-D7B7-4901-9532-9C5E03087C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162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BEAC-21C6-5D54-C65A-16C7927CF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6C33BA-958D-60D5-0EDC-4036268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B75F-EF38-4A87-90AC-ED9343720402}" type="datetimeFigureOut">
              <a:rPr lang="en-NZ" smtClean="0"/>
              <a:t>25/11/2022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499E1-08D4-A05D-E8E5-7A62ABE2C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1CC87-5BC6-97DB-E69A-6E23CE71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AED-D7B7-4901-9532-9C5E03087C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664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399E7E-313B-417A-E282-752D02940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B75F-EF38-4A87-90AC-ED9343720402}" type="datetimeFigureOut">
              <a:rPr lang="en-NZ" smtClean="0"/>
              <a:t>25/11/2022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653A1F-8062-3B91-6F7A-D53743283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ECF29-EF92-941C-4A84-DA51C06C1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AED-D7B7-4901-9532-9C5E03087C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51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C51D2-D7D1-53AB-486F-9C60C46D3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DA821-B004-8E42-9869-CFBFF12B4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47675-9E70-0CEF-AD7E-A194E7786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DD80E-02C1-709E-D261-55D4EF404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B75F-EF38-4A87-90AC-ED9343720402}" type="datetimeFigureOut">
              <a:rPr lang="en-NZ" smtClean="0"/>
              <a:t>25/11/2022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01142-BD34-82D4-20F4-84AAC6788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644AA-EB4B-3B61-CB14-AA7E1553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AED-D7B7-4901-9532-9C5E03087C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718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9DDF0-FE89-9840-7AEF-14C51DDB6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5BC167-D774-5683-9A6B-A4DFCB4412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4A6E9B-25EC-0D7B-A1E7-4C2244505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3FDB8-99E6-AFC1-2DB3-867B1C3E7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B75F-EF38-4A87-90AC-ED9343720402}" type="datetimeFigureOut">
              <a:rPr lang="en-NZ" smtClean="0"/>
              <a:t>25/11/2022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9A870-5F25-2F76-1631-787202F0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2F8AC-D352-3138-CED6-817B1281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AED-D7B7-4901-9532-9C5E03087C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535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3E697A-4B91-2F7A-F7BF-CFC41206F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17A99-4CB8-DEB0-7248-B45B65F24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414EF-82DD-644C-FD6E-5F6B8DEB3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B75F-EF38-4A87-90AC-ED9343720402}" type="datetimeFigureOut">
              <a:rPr lang="en-NZ" smtClean="0"/>
              <a:t>25/11/2022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85BFB-86BC-B8C2-8214-4E1CAC971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4416F-5618-DDF7-3EF8-A5BEA2D84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AED-D7B7-4901-9532-9C5E03087C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25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F96D5BB-6C1C-FE30-7F99-306F45314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177" y="272654"/>
            <a:ext cx="2406410" cy="2421450"/>
          </a:xfrm>
          <a:prstGeom prst="rect">
            <a:avLst/>
          </a:prstGeom>
        </p:spPr>
      </p:pic>
      <p:pic>
        <p:nvPicPr>
          <p:cNvPr id="1027" name="Picture 4">
            <a:extLst>
              <a:ext uri="{FF2B5EF4-FFF2-40B4-BE49-F238E27FC236}">
                <a16:creationId xmlns:a16="http://schemas.microsoft.com/office/drawing/2014/main" id="{A7694880-18F4-BB33-B8AE-2022F1288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736" y="5019557"/>
            <a:ext cx="25431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">
            <a:extLst>
              <a:ext uri="{FF2B5EF4-FFF2-40B4-BE49-F238E27FC236}">
                <a16:creationId xmlns:a16="http://schemas.microsoft.com/office/drawing/2014/main" id="{C5CB842D-5AF0-D220-B959-965F0613E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2" y="4933832"/>
            <a:ext cx="17811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">
            <a:extLst>
              <a:ext uri="{FF2B5EF4-FFF2-40B4-BE49-F238E27FC236}">
                <a16:creationId xmlns:a16="http://schemas.microsoft.com/office/drawing/2014/main" id="{35D28D24-AFB2-2695-46D7-974DCBFE9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767" y="5398568"/>
            <a:ext cx="2992559" cy="93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208BCB-E30F-47E2-CF0C-F694B90975B0}"/>
              </a:ext>
            </a:extLst>
          </p:cNvPr>
          <p:cNvSpPr txBox="1"/>
          <p:nvPr/>
        </p:nvSpPr>
        <p:spPr>
          <a:xfrm>
            <a:off x="60902" y="2828835"/>
            <a:ext cx="1207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/>
              <a:t>Introduction to robotics by building robots and engaging with robot concepts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C07A29-6313-2848-0043-45C16F82DD31}"/>
              </a:ext>
            </a:extLst>
          </p:cNvPr>
          <p:cNvSpPr txBox="1"/>
          <p:nvPr/>
        </p:nvSpPr>
        <p:spPr>
          <a:xfrm>
            <a:off x="60902" y="4163895"/>
            <a:ext cx="12070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Shen (Hin) Lim, David McCauley and Alicia Sim</a:t>
            </a:r>
          </a:p>
        </p:txBody>
      </p:sp>
    </p:spTree>
    <p:extLst>
      <p:ext uri="{BB962C8B-B14F-4D97-AF65-F5344CB8AC3E}">
        <p14:creationId xmlns:p14="http://schemas.microsoft.com/office/powerpoint/2010/main" val="86476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59FFA-4A2F-CFEF-BFDC-CCB1B7BAE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D5B05-B846-88A9-B169-412848BC9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Please let us know your thoughts during interaction and discussion</a:t>
            </a:r>
          </a:p>
          <a:p>
            <a:r>
              <a:rPr lang="en-NZ" dirty="0"/>
              <a:t>What’s your suggestions of STEM related activities that can be incorporated?</a:t>
            </a:r>
          </a:p>
          <a:p>
            <a:r>
              <a:rPr lang="en-NZ" dirty="0"/>
              <a:t>Any suggestions, please email Hin: hlim@waikato.ac.nz</a:t>
            </a:r>
          </a:p>
        </p:txBody>
      </p:sp>
    </p:spTree>
    <p:extLst>
      <p:ext uri="{BB962C8B-B14F-4D97-AF65-F5344CB8AC3E}">
        <p14:creationId xmlns:p14="http://schemas.microsoft.com/office/powerpoint/2010/main" val="152151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F9743-EA46-4B6F-B85C-546AC589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School of Engineering of University of Waikato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A04D3-4819-47DB-82E6-790C1B8E0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/>
              <a:t>Mechatronics</a:t>
            </a:r>
          </a:p>
          <a:p>
            <a:r>
              <a:rPr lang="en-NZ" dirty="0"/>
              <a:t>Mechanical</a:t>
            </a:r>
          </a:p>
          <a:p>
            <a:r>
              <a:rPr lang="en-NZ" dirty="0"/>
              <a:t>Electrical and Electronics</a:t>
            </a:r>
          </a:p>
          <a:p>
            <a:r>
              <a:rPr lang="en-NZ" dirty="0"/>
              <a:t>Software</a:t>
            </a:r>
          </a:p>
          <a:p>
            <a:r>
              <a:rPr lang="en-NZ" dirty="0"/>
              <a:t>Civil</a:t>
            </a:r>
          </a:p>
          <a:p>
            <a:r>
              <a:rPr lang="en-NZ" dirty="0"/>
              <a:t>Environmental</a:t>
            </a:r>
          </a:p>
          <a:p>
            <a:r>
              <a:rPr lang="en-NZ" dirty="0"/>
              <a:t>Chemical and Biological Processing (</a:t>
            </a:r>
            <a:r>
              <a:rPr lang="en-NZ" dirty="0" err="1"/>
              <a:t>CaBE</a:t>
            </a:r>
            <a:r>
              <a:rPr lang="en-NZ" dirty="0"/>
              <a:t>)</a:t>
            </a:r>
          </a:p>
          <a:p>
            <a:r>
              <a:rPr lang="en-NZ" dirty="0"/>
              <a:t>Material Processing (</a:t>
            </a:r>
            <a:r>
              <a:rPr lang="en-NZ" dirty="0" err="1"/>
              <a:t>MaPE</a:t>
            </a:r>
            <a:r>
              <a:rPr lang="en-NZ" dirty="0"/>
              <a:t>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2C2264A-1392-45B4-B7E8-3A1902EDD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470" y="130175"/>
            <a:ext cx="25431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82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2AC05-1431-B906-D430-50082E443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Interactive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4E8D9-781B-22E8-6BA7-10BC25802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Multiple displays in the room</a:t>
            </a:r>
          </a:p>
          <a:p>
            <a:r>
              <a:rPr lang="en-NZ" dirty="0"/>
              <a:t>A brief introduction and motivation about robot concepts for students, including more general STEM related concepts</a:t>
            </a:r>
          </a:p>
          <a:p>
            <a:r>
              <a:rPr lang="en-NZ" dirty="0"/>
              <a:t>Break into multiple stations of the displays for interaction and discussions with us (Hin, David and Alicia)</a:t>
            </a:r>
          </a:p>
        </p:txBody>
      </p:sp>
    </p:spTree>
    <p:extLst>
      <p:ext uri="{BB962C8B-B14F-4D97-AF65-F5344CB8AC3E}">
        <p14:creationId xmlns:p14="http://schemas.microsoft.com/office/powerpoint/2010/main" val="3994630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DF91-C20D-CF2F-D6E4-B2808D4E1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Partnership Through Collaboration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CC35D-9EFE-B654-0B97-7B733D40A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38821"/>
          </a:xfrm>
        </p:spPr>
        <p:txBody>
          <a:bodyPr/>
          <a:lstStyle/>
          <a:p>
            <a:r>
              <a:rPr lang="en-NZ" dirty="0"/>
              <a:t>A 3-hours workshop for Year 9 and 10 – Project 1</a:t>
            </a:r>
          </a:p>
          <a:p>
            <a:r>
              <a:rPr lang="en-NZ" dirty="0"/>
              <a:t>4 sessions every year since 2018</a:t>
            </a:r>
          </a:p>
          <a:p>
            <a:r>
              <a:rPr lang="en-NZ" dirty="0"/>
              <a:t>On campus or visiting high school</a:t>
            </a:r>
          </a:p>
          <a:p>
            <a:r>
              <a:rPr lang="en-NZ" dirty="0"/>
              <a:t>About 14 schools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53EFD-E832-18BC-424D-F0225FD6C7E3}"/>
              </a:ext>
            </a:extLst>
          </p:cNvPr>
          <p:cNvSpPr txBox="1"/>
          <p:nvPr/>
        </p:nvSpPr>
        <p:spPr>
          <a:xfrm>
            <a:off x="1662080" y="5052770"/>
            <a:ext cx="8867839" cy="12003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NZ" sz="3600" dirty="0"/>
              <a:t>Key is to get students engagement and interests to robotics concepts</a:t>
            </a:r>
          </a:p>
        </p:txBody>
      </p:sp>
    </p:spTree>
    <p:extLst>
      <p:ext uri="{BB962C8B-B14F-4D97-AF65-F5344CB8AC3E}">
        <p14:creationId xmlns:p14="http://schemas.microsoft.com/office/powerpoint/2010/main" val="355988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EB5F180E-6227-0801-4B13-478D4EE0D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617" y="1903060"/>
            <a:ext cx="6559547" cy="36913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F5C424-9FD0-7135-3618-09348C2F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Project 1: Autodidactic crane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6C5CD66-CB46-47D4-225A-6C8316213071}"/>
              </a:ext>
            </a:extLst>
          </p:cNvPr>
          <p:cNvSpPr/>
          <p:nvPr/>
        </p:nvSpPr>
        <p:spPr>
          <a:xfrm>
            <a:off x="5542144" y="4389450"/>
            <a:ext cx="1638556" cy="16140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8095754-3251-F355-E9AB-A88E9AABDC4F}"/>
              </a:ext>
            </a:extLst>
          </p:cNvPr>
          <p:cNvSpPr/>
          <p:nvPr/>
        </p:nvSpPr>
        <p:spPr>
          <a:xfrm>
            <a:off x="4900909" y="3061045"/>
            <a:ext cx="1013083" cy="475632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288836-11B4-1247-D675-BD95EBCE9E7D}"/>
              </a:ext>
            </a:extLst>
          </p:cNvPr>
          <p:cNvSpPr/>
          <p:nvPr/>
        </p:nvSpPr>
        <p:spPr>
          <a:xfrm>
            <a:off x="4983174" y="1983356"/>
            <a:ext cx="1117941" cy="9807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372AB9-7DAE-C63E-D027-3C1BEA092A59}"/>
              </a:ext>
            </a:extLst>
          </p:cNvPr>
          <p:cNvSpPr txBox="1"/>
          <p:nvPr/>
        </p:nvSpPr>
        <p:spPr>
          <a:xfrm>
            <a:off x="8566515" y="1738839"/>
            <a:ext cx="2377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/>
              <a:t>Think (Controller)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CA78D8-911C-73DF-4D91-69C90B1DE578}"/>
              </a:ext>
            </a:extLst>
          </p:cNvPr>
          <p:cNvCxnSpPr>
            <a:cxnSpLocks/>
            <a:stCxn id="9" idx="1"/>
            <a:endCxn id="8" idx="3"/>
          </p:cNvCxnSpPr>
          <p:nvPr/>
        </p:nvCxnSpPr>
        <p:spPr>
          <a:xfrm flipH="1">
            <a:off x="6101115" y="1969672"/>
            <a:ext cx="2465400" cy="5040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5C04C27-F133-E0CD-D6F0-A802E50D4192}"/>
              </a:ext>
            </a:extLst>
          </p:cNvPr>
          <p:cNvSpPr txBox="1"/>
          <p:nvPr/>
        </p:nvSpPr>
        <p:spPr>
          <a:xfrm>
            <a:off x="300708" y="1441395"/>
            <a:ext cx="2079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/>
              <a:t>Sense (Human)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888AD1-43D2-EFBB-052A-47FF9C12C9EC}"/>
              </a:ext>
            </a:extLst>
          </p:cNvPr>
          <p:cNvSpPr txBox="1"/>
          <p:nvPr/>
        </p:nvSpPr>
        <p:spPr>
          <a:xfrm>
            <a:off x="7649901" y="6090601"/>
            <a:ext cx="4489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/>
              <a:t>Relay (Joystick and Potentiometer)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1436FE6-83BC-F717-2F29-08315ECEB95C}"/>
              </a:ext>
            </a:extLst>
          </p:cNvPr>
          <p:cNvCxnSpPr>
            <a:cxnSpLocks/>
            <a:stCxn id="13" idx="1"/>
            <a:endCxn id="6" idx="5"/>
          </p:cNvCxnSpPr>
          <p:nvPr/>
        </p:nvCxnSpPr>
        <p:spPr>
          <a:xfrm flipH="1" flipV="1">
            <a:off x="6940739" y="5767092"/>
            <a:ext cx="709162" cy="5543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653F118-25F8-86EB-3158-423447C583AA}"/>
              </a:ext>
            </a:extLst>
          </p:cNvPr>
          <p:cNvSpPr/>
          <p:nvPr/>
        </p:nvSpPr>
        <p:spPr>
          <a:xfrm>
            <a:off x="4043400" y="2602288"/>
            <a:ext cx="724156" cy="93438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20D7EA-9F64-933E-4C0E-699B72193241}"/>
              </a:ext>
            </a:extLst>
          </p:cNvPr>
          <p:cNvSpPr/>
          <p:nvPr/>
        </p:nvSpPr>
        <p:spPr>
          <a:xfrm>
            <a:off x="6278009" y="2585697"/>
            <a:ext cx="724156" cy="93438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2BCF01-83C5-CCE2-D9F8-3784B3A6E45F}"/>
              </a:ext>
            </a:extLst>
          </p:cNvPr>
          <p:cNvSpPr txBox="1"/>
          <p:nvPr/>
        </p:nvSpPr>
        <p:spPr>
          <a:xfrm>
            <a:off x="9710209" y="2585697"/>
            <a:ext cx="1643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/>
              <a:t>Act (Motor)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25C247-44E3-813C-46A3-9B49334EE501}"/>
              </a:ext>
            </a:extLst>
          </p:cNvPr>
          <p:cNvCxnSpPr>
            <a:cxnSpLocks/>
            <a:stCxn id="20" idx="1"/>
            <a:endCxn id="19" idx="3"/>
          </p:cNvCxnSpPr>
          <p:nvPr/>
        </p:nvCxnSpPr>
        <p:spPr>
          <a:xfrm flipH="1">
            <a:off x="7002165" y="2816530"/>
            <a:ext cx="2708044" cy="23636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32A13D5-019B-40CD-EB1A-4A44F531FD3D}"/>
              </a:ext>
            </a:extLst>
          </p:cNvPr>
          <p:cNvSpPr txBox="1"/>
          <p:nvPr/>
        </p:nvSpPr>
        <p:spPr>
          <a:xfrm>
            <a:off x="161638" y="3410974"/>
            <a:ext cx="1643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/>
              <a:t>Act (Motor)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6464C5B-075E-9F56-8687-82A05F2E6682}"/>
              </a:ext>
            </a:extLst>
          </p:cNvPr>
          <p:cNvCxnSpPr>
            <a:cxnSpLocks/>
            <a:stCxn id="24" idx="3"/>
            <a:endCxn id="18" idx="1"/>
          </p:cNvCxnSpPr>
          <p:nvPr/>
        </p:nvCxnSpPr>
        <p:spPr>
          <a:xfrm flipV="1">
            <a:off x="1805229" y="3069482"/>
            <a:ext cx="2238171" cy="5723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844C41C-541D-B17D-D897-42D76BA928BF}"/>
              </a:ext>
            </a:extLst>
          </p:cNvPr>
          <p:cNvSpPr txBox="1"/>
          <p:nvPr/>
        </p:nvSpPr>
        <p:spPr>
          <a:xfrm>
            <a:off x="73582" y="4905067"/>
            <a:ext cx="2433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/>
              <a:t>Sense (Ultrasonic)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C010F87-44DE-ACA7-5AF0-200F34BA87C2}"/>
              </a:ext>
            </a:extLst>
          </p:cNvPr>
          <p:cNvCxnSpPr>
            <a:cxnSpLocks/>
            <a:stCxn id="28" idx="3"/>
            <a:endCxn id="7" idx="3"/>
          </p:cNvCxnSpPr>
          <p:nvPr/>
        </p:nvCxnSpPr>
        <p:spPr>
          <a:xfrm flipV="1">
            <a:off x="2507390" y="3467022"/>
            <a:ext cx="2541882" cy="1668878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3C8E0C78-452D-16F9-2772-BC84C6D2A1E8}"/>
              </a:ext>
            </a:extLst>
          </p:cNvPr>
          <p:cNvSpPr/>
          <p:nvPr/>
        </p:nvSpPr>
        <p:spPr>
          <a:xfrm>
            <a:off x="7646083" y="3382225"/>
            <a:ext cx="920432" cy="120818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B06F7CB-306A-66B2-5146-8D0C7848236B}"/>
              </a:ext>
            </a:extLst>
          </p:cNvPr>
          <p:cNvSpPr txBox="1"/>
          <p:nvPr/>
        </p:nvSpPr>
        <p:spPr>
          <a:xfrm>
            <a:off x="10169454" y="4024637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/>
              <a:t>Act (Gripper)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1A2C29A-9CBD-741E-4C7F-4D0A41D3BD16}"/>
              </a:ext>
            </a:extLst>
          </p:cNvPr>
          <p:cNvCxnSpPr>
            <a:cxnSpLocks/>
            <a:stCxn id="45" idx="1"/>
            <a:endCxn id="44" idx="3"/>
          </p:cNvCxnSpPr>
          <p:nvPr/>
        </p:nvCxnSpPr>
        <p:spPr>
          <a:xfrm flipH="1" flipV="1">
            <a:off x="8566515" y="3986318"/>
            <a:ext cx="1602939" cy="26915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753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2A243-EA66-DAA2-61AE-FA4E737C9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Project 1: Autodidactic crane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FB4F-F27A-F731-BE73-A3F5329F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Main engagement: self-directed learning experience (Focusing on “act”)</a:t>
            </a:r>
          </a:p>
          <a:p>
            <a:pPr lvl="1"/>
            <a:r>
              <a:rPr lang="en-NZ" dirty="0"/>
              <a:t>Students build the crane from pre-assembled parts by observing and extracting information from a completed model</a:t>
            </a:r>
          </a:p>
          <a:p>
            <a:pPr lvl="1"/>
            <a:r>
              <a:rPr lang="en-NZ" dirty="0"/>
              <a:t>We do not provide a written manual and we encourage them to try and build and not be afraid to fail</a:t>
            </a:r>
          </a:p>
          <a:p>
            <a:pPr lvl="1"/>
            <a:r>
              <a:rPr lang="en-NZ" dirty="0"/>
              <a:t>Students manage to connect how things are assembled together</a:t>
            </a:r>
          </a:p>
          <a:p>
            <a:pPr lvl="1"/>
            <a:r>
              <a:rPr lang="en-NZ" dirty="0"/>
              <a:t>Once fully assembled, they can control the crane with preloaded program</a:t>
            </a:r>
          </a:p>
        </p:txBody>
      </p:sp>
    </p:spTree>
    <p:extLst>
      <p:ext uri="{BB962C8B-B14F-4D97-AF65-F5344CB8AC3E}">
        <p14:creationId xmlns:p14="http://schemas.microsoft.com/office/powerpoint/2010/main" val="1840040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BCBCA-76C3-F20A-A622-8C792A0EA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Follow up sessions in Project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970C9-97DE-CC81-70FD-9E0FAEBCF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Now that they have seen how it operate, they can see how the “brain” works</a:t>
            </a:r>
          </a:p>
          <a:p>
            <a:r>
              <a:rPr lang="en-NZ" dirty="0"/>
              <a:t>Guide how “sense” and “think” can relate to “act” via programming</a:t>
            </a:r>
          </a:p>
          <a:p>
            <a:pPr lvl="1"/>
            <a:r>
              <a:rPr lang="en-NZ" dirty="0"/>
              <a:t>How to setup ultrasonic sensor – what it takes to read distance</a:t>
            </a:r>
          </a:p>
          <a:p>
            <a:pPr lvl="1"/>
            <a:r>
              <a:rPr lang="en-NZ" dirty="0"/>
              <a:t>How to get joystick and potentiometer react to human sense</a:t>
            </a:r>
          </a:p>
          <a:p>
            <a:pPr lvl="2"/>
            <a:r>
              <a:rPr lang="en-NZ" dirty="0"/>
              <a:t>Up and down</a:t>
            </a:r>
          </a:p>
          <a:p>
            <a:pPr lvl="2"/>
            <a:r>
              <a:rPr lang="en-NZ" dirty="0"/>
              <a:t>Left and right</a:t>
            </a:r>
          </a:p>
          <a:p>
            <a:pPr lvl="2"/>
            <a:r>
              <a:rPr lang="en-NZ" dirty="0"/>
              <a:t>Min to max</a:t>
            </a:r>
          </a:p>
          <a:p>
            <a:pPr lvl="1"/>
            <a:r>
              <a:rPr lang="en-NZ" dirty="0"/>
              <a:t>How to get the motor to react to joystick and potentiometer</a:t>
            </a:r>
          </a:p>
          <a:p>
            <a:pPr lvl="2"/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7040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35F55-0520-D68F-08C7-1FC36D77E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BEARIE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64E55-00B2-DBBE-7DF5-7B00E22A1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902700" cy="4803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Aim to develop interactive STEM development platform for students while easily maintained and affordable by teachers</a:t>
            </a:r>
          </a:p>
          <a:p>
            <a:r>
              <a:rPr lang="en-NZ" dirty="0"/>
              <a:t>Encourage students to self-teaching</a:t>
            </a:r>
          </a:p>
          <a:p>
            <a:r>
              <a:rPr lang="en-NZ" dirty="0"/>
              <a:t>Based on common Python/Arduino language</a:t>
            </a:r>
          </a:p>
          <a:p>
            <a:r>
              <a:rPr lang="en-NZ" dirty="0"/>
              <a:t>Develop a basic platform that has commonly found and replaceable hardware of controllers, drivers, sensors, actuators and display</a:t>
            </a:r>
          </a:p>
          <a:p>
            <a:r>
              <a:rPr lang="en-NZ" dirty="0"/>
              <a:t>Provide support for teachers</a:t>
            </a:r>
          </a:p>
          <a:p>
            <a:r>
              <a:rPr lang="en-NZ" dirty="0"/>
              <a:t>Made in NZ, made for kiwis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9BE8D-D439-C701-FAAE-09991A0C9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01" y="2139950"/>
            <a:ext cx="25781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60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E0CC6-5751-B73F-16D1-34D6EBCA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Other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C82C9-5E67-A936-4609-CCA1FACEB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53161" cy="4351338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A wide range of STEM related activities for engagement</a:t>
            </a:r>
          </a:p>
          <a:p>
            <a:r>
              <a:rPr lang="en-NZ" dirty="0"/>
              <a:t>Project 2: Collaborative crane</a:t>
            </a:r>
          </a:p>
          <a:p>
            <a:pPr lvl="1"/>
            <a:r>
              <a:rPr lang="en-NZ" dirty="0"/>
              <a:t>More challenging and include different platform communication</a:t>
            </a:r>
          </a:p>
          <a:p>
            <a:r>
              <a:rPr lang="en-NZ" dirty="0"/>
              <a:t>Project 3: Dynamic, auto-balancing beam</a:t>
            </a:r>
          </a:p>
          <a:p>
            <a:pPr lvl="1"/>
            <a:r>
              <a:rPr lang="en-NZ" dirty="0"/>
              <a:t>Physics based, with some control element</a:t>
            </a:r>
          </a:p>
          <a:p>
            <a:r>
              <a:rPr lang="en-NZ" dirty="0"/>
              <a:t>Project 4: Piano model</a:t>
            </a:r>
          </a:p>
          <a:p>
            <a:pPr lvl="1"/>
            <a:r>
              <a:rPr lang="en-NZ" dirty="0"/>
              <a:t>Give understanding how a digital piano model works and it’s fun</a:t>
            </a:r>
          </a:p>
          <a:p>
            <a:pPr lvl="1"/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912C5A-A8D8-2D18-3F62-8E97CFCE48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7" r="9682"/>
          <a:stretch/>
        </p:blipFill>
        <p:spPr bwMode="auto">
          <a:xfrm>
            <a:off x="8814167" y="118714"/>
            <a:ext cx="3085307" cy="2226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Whiteboard&#10;&#10;Description automatically generated">
            <a:extLst>
              <a:ext uri="{FF2B5EF4-FFF2-40B4-BE49-F238E27FC236}">
                <a16:creationId xmlns:a16="http://schemas.microsoft.com/office/drawing/2014/main" id="{DAD109B8-2E35-BBE2-35FB-F8021B4996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0"/>
          <a:stretch/>
        </p:blipFill>
        <p:spPr>
          <a:xfrm>
            <a:off x="7247694" y="2515806"/>
            <a:ext cx="3956322" cy="1997080"/>
          </a:xfrm>
          <a:prstGeom prst="rect">
            <a:avLst/>
          </a:prstGeom>
        </p:spPr>
      </p:pic>
      <p:pic>
        <p:nvPicPr>
          <p:cNvPr id="6" name="Picture 5" descr="A picture containing indoor, wall&#10;&#10;Description automatically generated">
            <a:extLst>
              <a:ext uri="{FF2B5EF4-FFF2-40B4-BE49-F238E27FC236}">
                <a16:creationId xmlns:a16="http://schemas.microsoft.com/office/drawing/2014/main" id="{F6599FC0-5FBE-1620-CAC0-8E2327F08C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5" r="9538" b="7729"/>
          <a:stretch/>
        </p:blipFill>
        <p:spPr>
          <a:xfrm>
            <a:off x="8242964" y="4688602"/>
            <a:ext cx="3656510" cy="195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83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477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School of Engineering of University of Waikato</vt:lpstr>
      <vt:lpstr>Interactive engagement</vt:lpstr>
      <vt:lpstr>Partnership Through Collaboration Workshop</vt:lpstr>
      <vt:lpstr>Project 1: Autodidactic crane</vt:lpstr>
      <vt:lpstr>Project 1: Autodidactic crane</vt:lpstr>
      <vt:lpstr>Follow up sessions in Project 1</vt:lpstr>
      <vt:lpstr>BEARIE</vt:lpstr>
      <vt:lpstr>Other projects</vt:lpstr>
      <vt:lpstr>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shen hin lim</dc:creator>
  <cp:lastModifiedBy>Generic Account</cp:lastModifiedBy>
  <cp:revision>12</cp:revision>
  <dcterms:created xsi:type="dcterms:W3CDTF">2022-11-24T02:55:27Z</dcterms:created>
  <dcterms:modified xsi:type="dcterms:W3CDTF">2022-11-24T22:59:25Z</dcterms:modified>
</cp:coreProperties>
</file>